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 varScale="1">
        <p:scale>
          <a:sx n="116" d="100"/>
          <a:sy n="116" d="100"/>
        </p:scale>
        <p:origin x="-792" y="-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162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9121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wm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jpe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Introduction to Embedded Systems</a:t>
            </a:r>
          </a:p>
        </p:txBody>
      </p:sp>
    </p:spTree>
    <p:extLst>
      <p:ext uri="{BB962C8B-B14F-4D97-AF65-F5344CB8AC3E}">
        <p14:creationId xmlns:p14="http://schemas.microsoft.com/office/powerpoint/2010/main" val="16679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Options </a:t>
            </a:r>
            <a:r>
              <a:rPr lang="en-GB" sz="3200" dirty="0"/>
              <a:t>for Building Embedded Systems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 rot="-5400000">
            <a:off x="-456799" y="2519057"/>
            <a:ext cx="2013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 rot="-5400000">
            <a:off x="-487994" y="4665584"/>
            <a:ext cx="2075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Software Running on</a:t>
            </a:r>
            <a:br>
              <a:rPr lang="en-US" sz="1400" b="0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Generic Hardware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24366"/>
              </p:ext>
            </p:extLst>
          </p:nvPr>
        </p:nvGraphicFramePr>
        <p:xfrm>
          <a:off x="1066383" y="1089099"/>
          <a:ext cx="10697688" cy="458624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6573"/>
                <a:gridCol w="1100237"/>
                <a:gridCol w="964823"/>
                <a:gridCol w="1337211"/>
                <a:gridCol w="1337211"/>
                <a:gridCol w="1337211"/>
                <a:gridCol w="1337211"/>
                <a:gridCol w="1337211"/>
              </a:tblGrid>
              <a:tr h="63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Design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Unit 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Upgrades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&amp; Bug</a:t>
                      </a:r>
                      <a:b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Fixes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Size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Weight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Power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System</a:t>
                      </a:r>
                      <a:b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Speed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Discrete Logic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large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4335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ASIC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 ($500K/ mask set)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tiny - 1 die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extremely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7844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Programmable logic – FPGA, PLD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9290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Microprocessor + memory + peripherals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 to med.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1073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Microcontroller (int. memory &amp; peripherals)</a:t>
                      </a:r>
                      <a:endParaRPr kumimoji="0" lang="en-US" sz="120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 to 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slow to moderate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Embedded PC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517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Benefits of Embedded Systems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84791" y="1046595"/>
            <a:ext cx="11019098" cy="4680000"/>
          </a:xfrm>
        </p:spPr>
        <p:txBody>
          <a:bodyPr/>
          <a:lstStyle/>
          <a:p>
            <a:r>
              <a:rPr lang="en-GB" sz="2300" dirty="0"/>
              <a:t>Greater performance and efficiency</a:t>
            </a:r>
          </a:p>
          <a:p>
            <a:pPr lvl="1"/>
            <a:r>
              <a:rPr lang="en-GB" sz="1900" dirty="0"/>
              <a:t>Software makes it possible to provide sophisticated </a:t>
            </a:r>
            <a:r>
              <a:rPr lang="en-GB" sz="1900" dirty="0" smtClean="0"/>
              <a:t>control</a:t>
            </a:r>
            <a:endParaRPr lang="en-GB" sz="2300" dirty="0"/>
          </a:p>
          <a:p>
            <a:r>
              <a:rPr lang="en-GB" sz="2300" dirty="0"/>
              <a:t>Lower costs</a:t>
            </a:r>
          </a:p>
          <a:p>
            <a:pPr lvl="1"/>
            <a:r>
              <a:rPr lang="en-GB" sz="1900" dirty="0"/>
              <a:t>Less expensive components can be used</a:t>
            </a:r>
          </a:p>
          <a:p>
            <a:pPr lvl="1"/>
            <a:r>
              <a:rPr lang="en-GB" sz="1900" dirty="0"/>
              <a:t>Manufacturing costs reduced</a:t>
            </a:r>
          </a:p>
          <a:p>
            <a:pPr lvl="1"/>
            <a:r>
              <a:rPr lang="en-GB" sz="1900" dirty="0"/>
              <a:t>Operating costs reduced</a:t>
            </a:r>
          </a:p>
          <a:p>
            <a:pPr lvl="1"/>
            <a:r>
              <a:rPr lang="en-GB" sz="1900" dirty="0"/>
              <a:t>Maintenance costs </a:t>
            </a:r>
            <a:r>
              <a:rPr lang="en-GB" sz="1900" dirty="0" smtClean="0"/>
              <a:t>reduced</a:t>
            </a:r>
            <a:endParaRPr lang="en-GB" sz="2300" dirty="0"/>
          </a:p>
          <a:p>
            <a:r>
              <a:rPr lang="en-GB" sz="2300" dirty="0"/>
              <a:t>More features</a:t>
            </a:r>
          </a:p>
          <a:p>
            <a:pPr lvl="1"/>
            <a:r>
              <a:rPr lang="en-GB" sz="1900" dirty="0"/>
              <a:t>Many not possible or practical with other </a:t>
            </a:r>
            <a:r>
              <a:rPr lang="en-GB" sz="1900" dirty="0" smtClean="0"/>
              <a:t>approaches</a:t>
            </a:r>
            <a:endParaRPr lang="en-GB" sz="2300" dirty="0"/>
          </a:p>
          <a:p>
            <a:r>
              <a:rPr lang="en-GB" sz="2300" dirty="0"/>
              <a:t>Better dependability</a:t>
            </a:r>
          </a:p>
          <a:p>
            <a:pPr lvl="1"/>
            <a:r>
              <a:rPr lang="en-GB" sz="1900" dirty="0"/>
              <a:t>Adaptive system which can compensate for failures</a:t>
            </a:r>
          </a:p>
          <a:p>
            <a:pPr lvl="1"/>
            <a:r>
              <a:rPr lang="en-GB" sz="1900" dirty="0"/>
              <a:t>Better diagnostics to improve repair time</a:t>
            </a:r>
          </a:p>
        </p:txBody>
      </p:sp>
    </p:spTree>
    <p:extLst>
      <p:ext uri="{BB962C8B-B14F-4D97-AF65-F5344CB8AC3E}">
        <p14:creationId xmlns:p14="http://schemas.microsoft.com/office/powerpoint/2010/main" val="52572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Functions of Embedded Systems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63524" y="1386835"/>
            <a:ext cx="11029730" cy="4680000"/>
          </a:xfrm>
        </p:spPr>
        <p:txBody>
          <a:bodyPr/>
          <a:lstStyle/>
          <a:p>
            <a:r>
              <a:rPr lang="en-GB" dirty="0"/>
              <a:t>Closed-loop control system</a:t>
            </a:r>
          </a:p>
          <a:p>
            <a:pPr lvl="1"/>
            <a:r>
              <a:rPr lang="en-GB" dirty="0"/>
              <a:t>Monitor a process, adjust an output to maintain desired set point (temperature, speed, direction, etc.)</a:t>
            </a:r>
          </a:p>
          <a:p>
            <a:r>
              <a:rPr lang="en-GB" dirty="0"/>
              <a:t>Sequencing</a:t>
            </a:r>
          </a:p>
          <a:p>
            <a:pPr lvl="1"/>
            <a:r>
              <a:rPr lang="en-GB" dirty="0"/>
              <a:t>Step through different stages based on environment and system </a:t>
            </a:r>
          </a:p>
          <a:p>
            <a:r>
              <a:rPr lang="en-GB" dirty="0"/>
              <a:t>Signal processing</a:t>
            </a:r>
          </a:p>
          <a:p>
            <a:pPr lvl="1"/>
            <a:r>
              <a:rPr lang="en-GB" dirty="0"/>
              <a:t>Remove noise, select desired signal features</a:t>
            </a:r>
          </a:p>
          <a:p>
            <a:r>
              <a:rPr lang="en-GB" dirty="0"/>
              <a:t>Communications and networking</a:t>
            </a:r>
          </a:p>
          <a:p>
            <a:pPr lvl="1"/>
            <a:r>
              <a:rPr lang="en-GB" dirty="0"/>
              <a:t>Exchange information reliably and quickly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8366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105786"/>
            <a:ext cx="10987199" cy="4780288"/>
          </a:xfrm>
        </p:spPr>
        <p:txBody>
          <a:bodyPr/>
          <a:lstStyle/>
          <a:p>
            <a:r>
              <a:rPr lang="en-GB" dirty="0"/>
              <a:t>Interfacing with larger system and environment</a:t>
            </a:r>
          </a:p>
          <a:p>
            <a:pPr lvl="1"/>
            <a:r>
              <a:rPr lang="en-GB" dirty="0"/>
              <a:t>Analog signals for reading sensors</a:t>
            </a:r>
          </a:p>
          <a:p>
            <a:pPr lvl="2"/>
            <a:r>
              <a:rPr lang="en-GB" dirty="0"/>
              <a:t>Typically use a voltage to represent a physical value</a:t>
            </a:r>
          </a:p>
          <a:p>
            <a:pPr lvl="1"/>
            <a:r>
              <a:rPr lang="en-GB" dirty="0"/>
              <a:t>Power electronics for driving motors, solenoids</a:t>
            </a:r>
          </a:p>
          <a:p>
            <a:pPr lvl="1"/>
            <a:r>
              <a:rPr lang="en-GB" dirty="0"/>
              <a:t>Digital interfaces for communicating with other digital devices</a:t>
            </a:r>
          </a:p>
          <a:p>
            <a:pPr lvl="2"/>
            <a:r>
              <a:rPr lang="en-GB" dirty="0"/>
              <a:t>Simple - switches</a:t>
            </a:r>
          </a:p>
          <a:p>
            <a:pPr lvl="2"/>
            <a:r>
              <a:rPr lang="en-GB" dirty="0"/>
              <a:t>Complex </a:t>
            </a:r>
            <a:r>
              <a:rPr lang="en-GB" dirty="0" smtClean="0"/>
              <a:t>– displays</a:t>
            </a:r>
          </a:p>
          <a:p>
            <a:r>
              <a:rPr lang="en-GB" dirty="0"/>
              <a:t>Concurrent, reactive </a:t>
            </a:r>
            <a:r>
              <a:rPr lang="en-GB" dirty="0" smtClean="0"/>
              <a:t>behaviours</a:t>
            </a:r>
            <a:endParaRPr lang="en-GB" dirty="0"/>
          </a:p>
          <a:p>
            <a:pPr lvl="1"/>
            <a:r>
              <a:rPr lang="en-GB" dirty="0" smtClean="0"/>
              <a:t>Must </a:t>
            </a:r>
            <a:r>
              <a:rPr lang="en-GB" dirty="0"/>
              <a:t>respond to sequences and combinations of events</a:t>
            </a:r>
          </a:p>
          <a:p>
            <a:pPr lvl="1"/>
            <a:r>
              <a:rPr lang="en-GB" dirty="0" smtClean="0"/>
              <a:t>Real-time </a:t>
            </a:r>
            <a:r>
              <a:rPr lang="en-GB" dirty="0"/>
              <a:t>systems have deadlines on responses</a:t>
            </a:r>
          </a:p>
          <a:p>
            <a:pPr lvl="1"/>
            <a:r>
              <a:rPr lang="en-GB" dirty="0" smtClean="0"/>
              <a:t>Typically </a:t>
            </a:r>
            <a:r>
              <a:rPr lang="en-GB" dirty="0"/>
              <a:t>must perform multiple separate activities concurrently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885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440000"/>
            <a:ext cx="10987200" cy="4301581"/>
          </a:xfrm>
        </p:spPr>
        <p:txBody>
          <a:bodyPr/>
          <a:lstStyle/>
          <a:p>
            <a:r>
              <a:rPr lang="en-GB" dirty="0"/>
              <a:t>Fault handling</a:t>
            </a:r>
          </a:p>
          <a:p>
            <a:pPr lvl="1"/>
            <a:r>
              <a:rPr lang="en-GB" dirty="0"/>
              <a:t>Many systems must operate independently for long periods of time, requiring </a:t>
            </a:r>
            <a:r>
              <a:rPr lang="en-GB" dirty="0" smtClean="0"/>
              <a:t>them to </a:t>
            </a:r>
            <a:r>
              <a:rPr lang="en-GB" dirty="0"/>
              <a:t>handle likely faults without crashing</a:t>
            </a:r>
          </a:p>
          <a:p>
            <a:pPr lvl="1"/>
            <a:r>
              <a:rPr lang="en-GB" dirty="0"/>
              <a:t>Often fault-handling code is larger and more complex than the normal-case code</a:t>
            </a:r>
          </a:p>
          <a:p>
            <a:r>
              <a:rPr lang="en-GB" dirty="0" smtClean="0"/>
              <a:t>Diagnostics</a:t>
            </a:r>
            <a:endParaRPr lang="en-GB" dirty="0"/>
          </a:p>
          <a:p>
            <a:pPr lvl="1"/>
            <a:r>
              <a:rPr lang="en-GB" dirty="0"/>
              <a:t>Help service personnel determine </a:t>
            </a:r>
            <a:r>
              <a:rPr lang="en-GB" dirty="0" smtClean="0"/>
              <a:t>problems </a:t>
            </a:r>
            <a:r>
              <a:rPr lang="en-GB" dirty="0"/>
              <a:t>quickly</a:t>
            </a:r>
          </a:p>
        </p:txBody>
      </p:sp>
    </p:spTree>
    <p:extLst>
      <p:ext uri="{BB962C8B-B14F-4D97-AF65-F5344CB8AC3E}">
        <p14:creationId xmlns:p14="http://schemas.microsoft.com/office/powerpoint/2010/main" val="830965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Constraints of </a:t>
            </a:r>
            <a:r>
              <a:rPr lang="en-GB" sz="3200" dirty="0"/>
              <a:t>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275907"/>
            <a:ext cx="10987200" cy="4844093"/>
          </a:xfrm>
        </p:spPr>
        <p:txBody>
          <a:bodyPr/>
          <a:lstStyle/>
          <a:p>
            <a:r>
              <a:rPr lang="en-GB" dirty="0"/>
              <a:t>Cost</a:t>
            </a:r>
          </a:p>
          <a:p>
            <a:pPr lvl="1"/>
            <a:r>
              <a:rPr lang="en-GB" dirty="0"/>
              <a:t>Competitive markets penalize products which don’t deliver adequate value for the cost</a:t>
            </a:r>
          </a:p>
          <a:p>
            <a:r>
              <a:rPr lang="en-GB" dirty="0" smtClean="0"/>
              <a:t>Size </a:t>
            </a:r>
            <a:r>
              <a:rPr lang="en-GB" dirty="0"/>
              <a:t>and weight limits</a:t>
            </a:r>
          </a:p>
          <a:p>
            <a:pPr lvl="1"/>
            <a:r>
              <a:rPr lang="en-GB" dirty="0"/>
              <a:t>Mobile (aviation, automotive) and portable (e.g. handheld) systems</a:t>
            </a:r>
          </a:p>
          <a:p>
            <a:r>
              <a:rPr lang="en-GB" dirty="0" smtClean="0"/>
              <a:t>Power </a:t>
            </a:r>
            <a:r>
              <a:rPr lang="en-GB" dirty="0"/>
              <a:t>and energy limits</a:t>
            </a:r>
          </a:p>
          <a:p>
            <a:pPr lvl="1"/>
            <a:r>
              <a:rPr lang="en-GB" dirty="0"/>
              <a:t>Battery capacity</a:t>
            </a:r>
          </a:p>
          <a:p>
            <a:pPr lvl="1"/>
            <a:r>
              <a:rPr lang="en-GB" dirty="0"/>
              <a:t>Cooling limits</a:t>
            </a:r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/>
              <a:t>Temperatures may range from -40°C to 125°C, or even more</a:t>
            </a:r>
          </a:p>
        </p:txBody>
      </p:sp>
    </p:spTree>
    <p:extLst>
      <p:ext uri="{BB962C8B-B14F-4D97-AF65-F5344CB8AC3E}">
        <p14:creationId xmlns:p14="http://schemas.microsoft.com/office/powerpoint/2010/main" val="2796078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Impact of Constraints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37952" y="1148316"/>
            <a:ext cx="10997833" cy="4912242"/>
          </a:xfrm>
        </p:spPr>
        <p:txBody>
          <a:bodyPr/>
          <a:lstStyle/>
          <a:p>
            <a:r>
              <a:rPr lang="en-GB" dirty="0"/>
              <a:t>Microcontrollers used (rather than microprocessors)</a:t>
            </a:r>
          </a:p>
          <a:p>
            <a:pPr lvl="1"/>
            <a:r>
              <a:rPr lang="en-GB" dirty="0"/>
              <a:t>Include peripherals to interface with other devices, respond efficiently </a:t>
            </a:r>
          </a:p>
          <a:p>
            <a:pPr lvl="1"/>
            <a:r>
              <a:rPr lang="en-GB" dirty="0"/>
              <a:t>On-chip RAM, ROM reduce circuit board complexity and cost</a:t>
            </a:r>
          </a:p>
          <a:p>
            <a:r>
              <a:rPr lang="en-GB" dirty="0" smtClean="0"/>
              <a:t>Programming </a:t>
            </a:r>
            <a:r>
              <a:rPr lang="en-GB" dirty="0"/>
              <a:t>language</a:t>
            </a:r>
          </a:p>
          <a:p>
            <a:pPr lvl="1"/>
            <a:r>
              <a:rPr lang="en-GB" dirty="0"/>
              <a:t>Programmed in </a:t>
            </a:r>
            <a:r>
              <a:rPr lang="en-GB" dirty="0" smtClean="0"/>
              <a:t>the C language rather </a:t>
            </a:r>
            <a:r>
              <a:rPr lang="en-GB" dirty="0"/>
              <a:t>than </a:t>
            </a:r>
            <a:r>
              <a:rPr lang="en-GB" dirty="0" smtClean="0"/>
              <a:t>the Java language (resulting in smaller </a:t>
            </a:r>
            <a:r>
              <a:rPr lang="en-GB" dirty="0"/>
              <a:t>and faster code, so less expensive </a:t>
            </a:r>
            <a:r>
              <a:rPr lang="en-GB" dirty="0" smtClean="0"/>
              <a:t>MCU)</a:t>
            </a:r>
            <a:endParaRPr lang="en-GB" dirty="0"/>
          </a:p>
          <a:p>
            <a:pPr lvl="1"/>
            <a:r>
              <a:rPr lang="en-GB" dirty="0"/>
              <a:t>Some performance-critical code may be in assembly </a:t>
            </a:r>
            <a:r>
              <a:rPr lang="en-GB" dirty="0" smtClean="0"/>
              <a:t>language (a lower level language)</a:t>
            </a:r>
            <a:endParaRPr lang="en-GB" dirty="0"/>
          </a:p>
          <a:p>
            <a:r>
              <a:rPr lang="en-GB" dirty="0" smtClean="0"/>
              <a:t>Operating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Typically no OS, but instead simple scheduler (or even just interrupts + main code (foreground/background system)</a:t>
            </a:r>
          </a:p>
          <a:p>
            <a:pPr lvl="1"/>
            <a:r>
              <a:rPr lang="en-GB" dirty="0"/>
              <a:t>If OS is used, likely to be a lean RTOS</a:t>
            </a:r>
          </a:p>
        </p:txBody>
      </p:sp>
    </p:spTree>
    <p:extLst>
      <p:ext uri="{BB962C8B-B14F-4D97-AF65-F5344CB8AC3E}">
        <p14:creationId xmlns:p14="http://schemas.microsoft.com/office/powerpoint/2010/main" val="3412710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Internet of Things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(</a:t>
            </a:r>
            <a:r>
              <a:rPr lang="en-GB" cap="none" dirty="0" err="1">
                <a:latin typeface="+mn-lt"/>
              </a:rPr>
              <a:t>IoT</a:t>
            </a:r>
            <a:r>
              <a:rPr lang="en-GB" cap="none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033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24" y="1275524"/>
            <a:ext cx="7581014" cy="5051474"/>
          </a:xfrm>
        </p:spPr>
        <p:txBody>
          <a:bodyPr/>
          <a:lstStyle/>
          <a:p>
            <a:r>
              <a:rPr lang="en-GB" sz="2000" dirty="0" smtClean="0"/>
              <a:t>Internet of 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800" dirty="0" err="1" smtClean="0"/>
              <a:t>IoT</a:t>
            </a:r>
            <a:r>
              <a:rPr lang="en-GB" sz="1800" dirty="0" smtClean="0"/>
              <a:t> as a term generally refers to a world in which a large range of objects are addressable via the network</a:t>
            </a:r>
          </a:p>
          <a:p>
            <a:pPr lvl="1"/>
            <a:r>
              <a:rPr lang="en-GB" sz="1800" dirty="0" smtClean="0"/>
              <a:t>Objects can include</a:t>
            </a:r>
          </a:p>
          <a:p>
            <a:pPr lvl="2"/>
            <a:r>
              <a:rPr lang="en-GB" sz="1800" dirty="0" smtClean="0"/>
              <a:t>Smart </a:t>
            </a:r>
            <a:r>
              <a:rPr lang="en-GB" sz="1800" dirty="0"/>
              <a:t>buildings </a:t>
            </a:r>
            <a:r>
              <a:rPr lang="en-GB" sz="1800" dirty="0" smtClean="0"/>
              <a:t>and home appliances, e.g. washing machines, TVs, fridges, cookers, doors, chairs…</a:t>
            </a:r>
          </a:p>
          <a:p>
            <a:pPr lvl="2"/>
            <a:r>
              <a:rPr lang="en-GB" sz="1800" dirty="0"/>
              <a:t>Civil engineering structures, e.g. </a:t>
            </a:r>
            <a:r>
              <a:rPr lang="en-GB" sz="1800" dirty="0" smtClean="0"/>
              <a:t>bridges, railways …</a:t>
            </a:r>
            <a:endParaRPr lang="en-GB" sz="1800" dirty="0"/>
          </a:p>
          <a:p>
            <a:pPr lvl="2"/>
            <a:r>
              <a:rPr lang="en-GB" sz="1800" dirty="0" smtClean="0"/>
              <a:t>Wearable devices, e.g. smart watches, smart glasses, rings, clothes …</a:t>
            </a:r>
          </a:p>
          <a:p>
            <a:pPr lvl="2"/>
            <a:r>
              <a:rPr lang="en-GB" sz="1800" dirty="0" smtClean="0"/>
              <a:t>Medical</a:t>
            </a:r>
            <a:r>
              <a:rPr lang="en-GB" sz="1800" dirty="0"/>
              <a:t> </a:t>
            </a:r>
            <a:r>
              <a:rPr lang="en-GB" sz="1800" dirty="0" smtClean="0"/>
              <a:t>devices, e.g. embedded pills</a:t>
            </a:r>
          </a:p>
          <a:p>
            <a:pPr lvl="2"/>
            <a:r>
              <a:rPr lang="en-GB" sz="1800" dirty="0" smtClean="0"/>
              <a:t>And possibly every THING in the world…</a:t>
            </a:r>
          </a:p>
          <a:p>
            <a:pPr lvl="3"/>
            <a:endParaRPr lang="en-GB" dirty="0" smtClean="0"/>
          </a:p>
          <a:p>
            <a:pPr lvl="1"/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8941982" y="809973"/>
            <a:ext cx="2524134" cy="5189989"/>
            <a:chOff x="8596386" y="905670"/>
            <a:chExt cx="3366362" cy="5189989"/>
          </a:xfrm>
        </p:grpSpPr>
        <p:sp>
          <p:nvSpPr>
            <p:cNvPr id="25" name="Oval 24"/>
            <p:cNvSpPr/>
            <p:nvPr/>
          </p:nvSpPr>
          <p:spPr bwMode="auto">
            <a:xfrm>
              <a:off x="9230987" y="3344220"/>
              <a:ext cx="2058690" cy="736086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9754494" y="1271227"/>
              <a:ext cx="1029346" cy="4824015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9227199" y="1271644"/>
              <a:ext cx="2058690" cy="4824015"/>
            </a:xfrm>
            <a:prstGeom prst="ellipse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7" name="Picture 3" descr="C:\Users\seahon01\AppData\Local\Microsoft\Windows\Temporary Internet Files\Content.IE5\S9QFAHRI\MC900434860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6386" y="2908497"/>
              <a:ext cx="1033135" cy="775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2JIFLXU7\MC900340416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522" y="5617406"/>
              <a:ext cx="465278" cy="477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RJRYJ6T0\MC900083055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8083" y="5523577"/>
              <a:ext cx="526261" cy="532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8658" y="4179289"/>
              <a:ext cx="1134090" cy="34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C:\Users\seahon01\AppData\Local\Microsoft\Windows\Temporary Internet Files\Content.IE5\2JIFLXU7\MC900083279[1].wm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2190" y="4499466"/>
              <a:ext cx="794383" cy="709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Users\seahon01\AppData\Local\Microsoft\Windows\Temporary Internet Files\Content.IE5\RJRYJ6T0\MC900439829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74785" y="2592685"/>
              <a:ext cx="841836" cy="631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Users\seahon01\AppData\Local\Microsoft\Windows\Temporary Internet Files\Content.IE5\2OK930UB\MC900432648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2683" y="4107778"/>
              <a:ext cx="649658" cy="487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:\Users\seahon01\AppData\Local\Microsoft\Windows\Temporary Internet Files\Content.IE5\2JIFLXU7\MC900389390[1]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3840" y="4723626"/>
              <a:ext cx="661010" cy="617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Users\seahon01\AppData\Local\Microsoft\Windows\Temporary Internet Files\Content.IE5\RJRYJ6T0\MC900442094[1].wm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3280" y="1928143"/>
              <a:ext cx="972585" cy="449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Picture 17" descr="C:\Users\seahon01\AppData\Local\Microsoft\Windows\Temporary Internet Files\Content.IE5\RJRYJ6T0\MC900432634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521" y="905670"/>
              <a:ext cx="1382700" cy="10374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C:\Users\seahon01\AppData\Local\Microsoft\Windows\Temporary Internet Files\Content.IE5\2JIFLXU7\MC900441462[1]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6510" y="1862672"/>
              <a:ext cx="1132791" cy="84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Box 30"/>
          <p:cNvSpPr txBox="1"/>
          <p:nvPr/>
        </p:nvSpPr>
        <p:spPr>
          <a:xfrm>
            <a:off x="9980721" y="3468915"/>
            <a:ext cx="452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775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Internet </a:t>
            </a:r>
            <a:r>
              <a:rPr lang="en-GB" sz="3200" dirty="0"/>
              <a:t>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254642"/>
            <a:ext cx="11019098" cy="4865358"/>
          </a:xfrm>
        </p:spPr>
        <p:txBody>
          <a:bodyPr/>
          <a:lstStyle/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?</a:t>
            </a:r>
          </a:p>
          <a:p>
            <a:pPr lvl="1"/>
            <a:r>
              <a:rPr lang="en-GB" sz="1800" dirty="0" smtClean="0"/>
              <a:t>Items can have more functionalities and become more intelligent</a:t>
            </a:r>
          </a:p>
          <a:p>
            <a:pPr lvl="1"/>
            <a:r>
              <a:rPr lang="en-GB" sz="1800" dirty="0" smtClean="0"/>
              <a:t>Items can be managed in an easier way</a:t>
            </a:r>
          </a:p>
          <a:p>
            <a:pPr lvl="1"/>
            <a:r>
              <a:rPr lang="en-GB" sz="1800" dirty="0" smtClean="0"/>
              <a:t>More information become available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Why </a:t>
            </a:r>
            <a:r>
              <a:rPr lang="en-GB" sz="2000" dirty="0" err="1" smtClean="0"/>
              <a:t>IoT</a:t>
            </a:r>
            <a:r>
              <a:rPr lang="en-GB" sz="2000" dirty="0" smtClean="0"/>
              <a:t> is becoming more realistic?</a:t>
            </a:r>
          </a:p>
          <a:p>
            <a:pPr lvl="1"/>
            <a:r>
              <a:rPr lang="en-GB" sz="1800" dirty="0" smtClean="0"/>
              <a:t>Embedded chips are becoming </a:t>
            </a:r>
          </a:p>
          <a:p>
            <a:pPr lvl="2"/>
            <a:r>
              <a:rPr lang="en-GB" sz="1800" dirty="0" smtClean="0"/>
              <a:t>Cheaper </a:t>
            </a:r>
          </a:p>
          <a:p>
            <a:pPr lvl="2"/>
            <a:r>
              <a:rPr lang="en-GB" sz="1800" dirty="0" smtClean="0"/>
              <a:t>Smaller</a:t>
            </a:r>
          </a:p>
          <a:p>
            <a:pPr lvl="2"/>
            <a:r>
              <a:rPr lang="en-GB" sz="1800" dirty="0" smtClean="0"/>
              <a:t>Lower power</a:t>
            </a:r>
          </a:p>
          <a:p>
            <a:pPr lvl="1"/>
            <a:r>
              <a:rPr lang="en-GB" sz="1800" dirty="0" smtClean="0"/>
              <a:t>Communication is becoming faster</a:t>
            </a:r>
          </a:p>
          <a:p>
            <a:pPr lvl="1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058579" y="1640200"/>
            <a:ext cx="3576292" cy="3385911"/>
            <a:chOff x="7597361" y="2724721"/>
            <a:chExt cx="3943846" cy="3385911"/>
          </a:xfrm>
        </p:grpSpPr>
        <p:grpSp>
          <p:nvGrpSpPr>
            <p:cNvPr id="10" name="Group 9"/>
            <p:cNvGrpSpPr/>
            <p:nvPr/>
          </p:nvGrpSpPr>
          <p:grpSpPr>
            <a:xfrm>
              <a:off x="7597361" y="2724721"/>
              <a:ext cx="2250539" cy="3256157"/>
              <a:chOff x="6366804" y="2040343"/>
              <a:chExt cx="2060575" cy="3973528"/>
            </a:xfrm>
          </p:grpSpPr>
          <p:pic>
            <p:nvPicPr>
              <p:cNvPr id="2052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66804" y="2040343"/>
                <a:ext cx="2060575" cy="2060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4861" y="3775212"/>
                <a:ext cx="1204459" cy="12044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95975" y="5023442"/>
                <a:ext cx="602230" cy="6022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C:\Users\seahon01\AppData\Local\Microsoft\Windows\Temporary Internet Files\Content.IE5\RJRYJ6T0\MC900433834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46533" y="5712756"/>
                <a:ext cx="301115" cy="3011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Down Arrow 5"/>
            <p:cNvSpPr/>
            <p:nvPr/>
          </p:nvSpPr>
          <p:spPr bwMode="auto">
            <a:xfrm>
              <a:off x="11173653" y="2956604"/>
              <a:ext cx="367554" cy="3154028"/>
            </a:xfrm>
            <a:prstGeom prst="downArrow">
              <a:avLst/>
            </a:prstGeom>
            <a:noFill/>
            <a:ln w="1905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2053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5706" y="3048217"/>
              <a:ext cx="648703" cy="760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7904" y="4355850"/>
              <a:ext cx="404311" cy="474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5495" y="5158878"/>
              <a:ext cx="309129" cy="362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 descr="C:\Users\seahon01\AppData\Local\Microsoft\Windows\Temporary Internet Files\Content.IE5\2JIFLXU7\MC900389238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86508" y="5747762"/>
              <a:ext cx="187103" cy="219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3276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12381" y="895830"/>
            <a:ext cx="11327015" cy="5233080"/>
          </a:xfrm>
        </p:spPr>
        <p:txBody>
          <a:bodyPr/>
          <a:lstStyle/>
          <a:p>
            <a:r>
              <a:rPr lang="en-GB" sz="2000" dirty="0" smtClean="0"/>
              <a:t>Introduction to Embedded Systems</a:t>
            </a:r>
          </a:p>
          <a:p>
            <a:pPr lvl="1"/>
            <a:r>
              <a:rPr lang="en-GB" sz="1600" dirty="0" smtClean="0"/>
              <a:t>CPUs </a:t>
            </a:r>
            <a:r>
              <a:rPr lang="en-GB" sz="1600" dirty="0"/>
              <a:t>vs. </a:t>
            </a:r>
            <a:r>
              <a:rPr lang="en-GB" sz="1600" dirty="0" smtClean="0"/>
              <a:t>MCUs </a:t>
            </a:r>
            <a:r>
              <a:rPr lang="en-GB" sz="1600" dirty="0"/>
              <a:t>vs. Embedded </a:t>
            </a:r>
            <a:r>
              <a:rPr lang="en-GB" sz="1600" dirty="0" smtClean="0"/>
              <a:t>Systems</a:t>
            </a:r>
          </a:p>
          <a:p>
            <a:pPr lvl="1"/>
            <a:r>
              <a:rPr lang="en-GB" sz="1600" dirty="0" smtClean="0"/>
              <a:t>Examples of Embedded Systems</a:t>
            </a:r>
          </a:p>
          <a:p>
            <a:pPr lvl="1"/>
            <a:r>
              <a:rPr lang="en-GB" sz="1600" dirty="0"/>
              <a:t>Options for Building Embedded Systems</a:t>
            </a:r>
          </a:p>
          <a:p>
            <a:pPr lvl="1"/>
            <a:r>
              <a:rPr lang="en-GB" sz="1600" dirty="0" smtClean="0"/>
              <a:t>Features of Embedded Systems</a:t>
            </a:r>
          </a:p>
          <a:p>
            <a:r>
              <a:rPr lang="en-GB" sz="2000" dirty="0" smtClean="0"/>
              <a:t>Introduction to Internet </a:t>
            </a:r>
            <a:r>
              <a:rPr lang="en-GB" sz="2000" dirty="0"/>
              <a:t>of </a:t>
            </a:r>
            <a:r>
              <a:rPr lang="en-GB" sz="2000" dirty="0" smtClean="0"/>
              <a:t>Things (</a:t>
            </a:r>
            <a:r>
              <a:rPr lang="en-GB" sz="2000" dirty="0" err="1" smtClean="0"/>
              <a:t>IoT</a:t>
            </a:r>
            <a:r>
              <a:rPr lang="en-GB" sz="2000" dirty="0" smtClean="0"/>
              <a:t>)</a:t>
            </a:r>
          </a:p>
          <a:p>
            <a:pPr lvl="1"/>
            <a:r>
              <a:rPr lang="en-GB" sz="1600" dirty="0" smtClean="0"/>
              <a:t>What is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Why </a:t>
            </a:r>
            <a:r>
              <a:rPr lang="en-GB" sz="1600" dirty="0" err="1" smtClean="0"/>
              <a:t>IoT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Challenges of </a:t>
            </a:r>
            <a:r>
              <a:rPr lang="en-GB" sz="1600" dirty="0" err="1" smtClean="0"/>
              <a:t>IoT</a:t>
            </a:r>
            <a:endParaRPr lang="en-GB" sz="1600" dirty="0" smtClean="0"/>
          </a:p>
          <a:p>
            <a:r>
              <a:rPr lang="en-GB" sz="2000" dirty="0" smtClean="0"/>
              <a:t>Building </a:t>
            </a:r>
            <a:r>
              <a:rPr lang="en-GB" sz="2000" dirty="0"/>
              <a:t>Embedded </a:t>
            </a:r>
            <a:r>
              <a:rPr lang="en-GB" sz="2000" dirty="0" smtClean="0"/>
              <a:t>Systems </a:t>
            </a:r>
            <a:endParaRPr lang="en-GB" sz="2000" dirty="0"/>
          </a:p>
          <a:p>
            <a:pPr lvl="1"/>
            <a:r>
              <a:rPr lang="en-GB" sz="1600" dirty="0" smtClean="0"/>
              <a:t>Building </a:t>
            </a:r>
            <a:r>
              <a:rPr lang="en-GB" sz="1600" dirty="0"/>
              <a:t>Embedded System using MCUs</a:t>
            </a:r>
          </a:p>
          <a:p>
            <a:pPr lvl="1"/>
            <a:r>
              <a:rPr lang="en-GB" sz="1600" dirty="0" smtClean="0"/>
              <a:t>Introduction to the </a:t>
            </a:r>
            <a:r>
              <a:rPr lang="en-GB" sz="1600" dirty="0" err="1" smtClean="0"/>
              <a:t>mbed</a:t>
            </a:r>
            <a:r>
              <a:rPr lang="en-GB" sz="1600" baseline="30000" dirty="0" err="1" smtClean="0"/>
              <a:t>TM</a:t>
            </a:r>
            <a:r>
              <a:rPr lang="en-GB" sz="1600" dirty="0" smtClean="0"/>
              <a:t> Platform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2808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Challenges of </a:t>
            </a:r>
            <a:r>
              <a:rPr lang="en-GB" sz="3200" dirty="0"/>
              <a:t>Internet of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19" y="1265274"/>
            <a:ext cx="10976567" cy="485472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Large </a:t>
            </a:r>
            <a:r>
              <a:rPr lang="en-GB" sz="2000" dirty="0"/>
              <a:t>amount of </a:t>
            </a:r>
            <a:r>
              <a:rPr lang="en-GB" sz="2000" dirty="0" smtClean="0"/>
              <a:t>chips required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Chips have to become even more cheaper</a:t>
            </a:r>
            <a:r>
              <a:rPr lang="en-GB" sz="1800" smtClean="0"/>
              <a:t>,  smaller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Big data demand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volume of data will be generated, data centre storage needs to be increased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 smtClean="0"/>
              <a:t>Computation requirement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Requires high performance e.g. for cloud computing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Power consumption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Low power chips, longer battery life, and maybe wireless charging…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Security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Large amount of private data need to be protected</a:t>
            </a: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Standards </a:t>
            </a:r>
            <a:endParaRPr lang="en-GB" sz="2000" dirty="0" smtClean="0"/>
          </a:p>
          <a:p>
            <a:pPr lvl="1">
              <a:spcBef>
                <a:spcPts val="600"/>
              </a:spcBef>
            </a:pPr>
            <a:r>
              <a:rPr lang="en-GB" sz="1800" dirty="0" smtClean="0"/>
              <a:t>Official standards are required, such as network protocol</a:t>
            </a:r>
            <a:endParaRPr lang="en-GB" sz="1800" dirty="0"/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94907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Building </a:t>
            </a:r>
            <a:r>
              <a:rPr lang="en-GB" cap="none" dirty="0">
                <a:latin typeface="+mn-lt"/>
              </a:rPr>
              <a:t>Embedded </a:t>
            </a: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183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2" y="842665"/>
            <a:ext cx="11121656" cy="5632563"/>
          </a:xfrm>
        </p:spPr>
        <p:txBody>
          <a:bodyPr/>
          <a:lstStyle/>
          <a:p>
            <a:r>
              <a:rPr lang="en-GB" sz="2000" dirty="0" smtClean="0"/>
              <a:t>In most embedded systems, MCUs are chosen to be the best solution, since they offer:</a:t>
            </a:r>
          </a:p>
          <a:p>
            <a:pPr lvl="1"/>
            <a:r>
              <a:rPr lang="en-GB" sz="1800" dirty="0" smtClean="0"/>
              <a:t>Low development and manufacturing cost</a:t>
            </a:r>
          </a:p>
          <a:p>
            <a:pPr lvl="1"/>
            <a:r>
              <a:rPr lang="en-GB" sz="1800" dirty="0" smtClean="0"/>
              <a:t>Easy porting and updating</a:t>
            </a:r>
          </a:p>
          <a:p>
            <a:pPr lvl="1"/>
            <a:r>
              <a:rPr lang="en-GB" sz="1800" dirty="0" smtClean="0"/>
              <a:t>Light footprint</a:t>
            </a:r>
          </a:p>
          <a:p>
            <a:pPr lvl="1"/>
            <a:r>
              <a:rPr lang="en-GB" sz="1800" dirty="0" smtClean="0"/>
              <a:t>Relatively low power consumption</a:t>
            </a:r>
          </a:p>
          <a:p>
            <a:pPr lvl="1"/>
            <a:r>
              <a:rPr lang="en-GB" sz="1800" dirty="0" smtClean="0"/>
              <a:t>Satisfactory performance for low-end products</a:t>
            </a:r>
          </a:p>
          <a:p>
            <a:r>
              <a:rPr lang="en-GB" sz="2000" dirty="0" smtClean="0"/>
              <a:t>In the following labs, we will learn how to develop a variety of embedded systems, using an easy-to-start MCU design suite: </a:t>
            </a:r>
            <a:r>
              <a:rPr lang="en-GB" sz="2000" dirty="0" err="1" smtClean="0"/>
              <a:t>mbed</a:t>
            </a:r>
            <a:r>
              <a:rPr lang="en-GB" sz="2000" baseline="30000" dirty="0" err="1" smtClean="0"/>
              <a:t>TM</a:t>
            </a:r>
            <a:r>
              <a:rPr lang="en-GB" sz="2000" dirty="0" smtClean="0"/>
              <a:t> platform</a:t>
            </a:r>
          </a:p>
          <a:p>
            <a:pPr lvl="1"/>
            <a:r>
              <a:rPr lang="en-GB" sz="1600" dirty="0" smtClean="0"/>
              <a:t>Open software library tools</a:t>
            </a:r>
          </a:p>
          <a:p>
            <a:pPr lvl="1">
              <a:tabLst>
                <a:tab pos="7442200" algn="l"/>
              </a:tabLst>
            </a:pPr>
            <a:r>
              <a:rPr lang="en-GB" sz="1600" dirty="0" smtClean="0"/>
              <a:t>Low cost hardware platforms, e.g. Freedom KL25Z,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 smtClean="0"/>
              <a:t>     Bluetooth Smart ARM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 Cortex</a:t>
            </a:r>
            <a:r>
              <a:rPr lang="en-GB" sz="1600" baseline="30000" dirty="0"/>
              <a:t>®</a:t>
            </a:r>
            <a:r>
              <a:rPr lang="en-GB" sz="1600" dirty="0" smtClean="0"/>
              <a:t>-M0-based nRF51822-mKIT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    development kit from Nordic Semiconductor</a:t>
            </a:r>
          </a:p>
          <a:p>
            <a:pPr lvl="1"/>
            <a:r>
              <a:rPr lang="en-GB" sz="1600" dirty="0" smtClean="0"/>
              <a:t>Online Integrated development environment (IDE)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0" t="7080" b="5280"/>
          <a:stretch/>
        </p:blipFill>
        <p:spPr>
          <a:xfrm>
            <a:off x="8176436" y="3858804"/>
            <a:ext cx="3100555" cy="2103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Building Embedded Systems using MCUs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976602" y="5973867"/>
            <a:ext cx="2843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Freedom KL25Z board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161715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mbed Platform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1244008"/>
            <a:ext cx="10994066" cy="5082989"/>
          </a:xfrm>
        </p:spPr>
        <p:txBody>
          <a:bodyPr/>
          <a:lstStyle/>
          <a:p>
            <a:r>
              <a:rPr lang="en-GB" sz="2000" dirty="0" smtClean="0"/>
              <a:t>mbed is a platform used for developing applications based on ARM Cortex-M microprocessors</a:t>
            </a:r>
          </a:p>
          <a:p>
            <a:r>
              <a:rPr lang="en-GB" sz="2000" dirty="0" smtClean="0"/>
              <a:t>The mbed platform includes:</a:t>
            </a:r>
          </a:p>
          <a:p>
            <a:pPr lvl="1"/>
            <a:r>
              <a:rPr lang="en-GB" sz="1800" dirty="0" smtClean="0"/>
              <a:t>mbed Software Development Kit (SDK), consists of</a:t>
            </a:r>
          </a:p>
          <a:p>
            <a:pPr lvl="2"/>
            <a:r>
              <a:rPr lang="en-GB" sz="1600" dirty="0" smtClean="0"/>
              <a:t>C/C++ software libraries, such as peripheral drivers, networking, RTOS and runtime environment</a:t>
            </a:r>
          </a:p>
          <a:p>
            <a:pPr lvl="2"/>
            <a:r>
              <a:rPr lang="en-GB" sz="1600" dirty="0" smtClean="0"/>
              <a:t>Software tools, such as build tools, test and debug scripts</a:t>
            </a:r>
          </a:p>
          <a:p>
            <a:pPr lvl="1"/>
            <a:r>
              <a:rPr lang="en-GB" sz="1800" dirty="0" smtClean="0"/>
              <a:t>mbed Hardware Development Kit (HDK), consist of</a:t>
            </a:r>
          </a:p>
          <a:p>
            <a:pPr lvl="2"/>
            <a:r>
              <a:rPr lang="en-GB" sz="1600" dirty="0"/>
              <a:t>R</a:t>
            </a:r>
            <a:r>
              <a:rPr lang="en-GB" sz="1600" dirty="0" smtClean="0"/>
              <a:t>ecipes to build custom hardware devices, such as interface firmware and schematics that can be used to easily create development boards</a:t>
            </a:r>
          </a:p>
          <a:p>
            <a:pPr lvl="2"/>
            <a:r>
              <a:rPr lang="en-GB" sz="1600" dirty="0" smtClean="0"/>
              <a:t>mbed hardware platforms –  off-the-shelf development boards, such as Freedom KL25Z board</a:t>
            </a:r>
            <a:r>
              <a:rPr lang="en-GB" sz="1600" dirty="0"/>
              <a:t>, Bluetooth Smart ARM Cortex-M0-based </a:t>
            </a:r>
            <a:r>
              <a:rPr lang="en-GB" sz="1600" dirty="0" smtClean="0"/>
              <a:t>nRF51822-mKIT  </a:t>
            </a:r>
            <a:r>
              <a:rPr lang="en-GB" sz="1600" dirty="0"/>
              <a:t>development kit from Nordic </a:t>
            </a:r>
            <a:r>
              <a:rPr lang="en-GB" sz="1600" dirty="0" smtClean="0"/>
              <a:t>Semiconductor</a:t>
            </a:r>
          </a:p>
          <a:p>
            <a:pPr lvl="2"/>
            <a:r>
              <a:rPr lang="en-GB" sz="1600" dirty="0" smtClean="0"/>
              <a:t>mbed supports an online IDE, which provides a free instant-access web-based toolchain for application development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317" y="1776426"/>
            <a:ext cx="1388437" cy="476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907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Coming Next…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218" y="1116419"/>
            <a:ext cx="8041812" cy="526374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 smtClean="0"/>
              <a:t>Knowledge of embedded systems 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Hardware mechanisms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Introducing the mbed platform</a:t>
            </a:r>
          </a:p>
          <a:p>
            <a:pPr lvl="2">
              <a:spcBef>
                <a:spcPts val="600"/>
              </a:spcBef>
            </a:pPr>
            <a:r>
              <a:rPr lang="en-GB" sz="1600" dirty="0"/>
              <a:t>Introducing </a:t>
            </a:r>
            <a:r>
              <a:rPr lang="en-GB" sz="1600" dirty="0" smtClean="0"/>
              <a:t>the </a:t>
            </a:r>
            <a:r>
              <a:rPr lang="en-GB" sz="1600" smtClean="0"/>
              <a:t>ARM Cortex-M0+ </a:t>
            </a:r>
            <a:r>
              <a:rPr lang="en-GB" sz="1600" dirty="0" smtClean="0"/>
              <a:t>Architecture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Use Interrupt for low power design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Software programming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Programming basics: assembly, C/C++ programing </a:t>
            </a:r>
          </a:p>
          <a:p>
            <a:pPr lvl="2">
              <a:spcBef>
                <a:spcPts val="600"/>
              </a:spcBef>
            </a:pPr>
            <a:r>
              <a:rPr lang="en-GB" sz="1600" dirty="0" smtClean="0"/>
              <a:t>Learn to use software libraries: CMSIS, mbed APIs</a:t>
            </a:r>
          </a:p>
          <a:p>
            <a:pPr>
              <a:spcBef>
                <a:spcPts val="600"/>
              </a:spcBef>
            </a:pPr>
            <a:r>
              <a:rPr lang="en-GB" sz="2000" dirty="0" smtClean="0"/>
              <a:t>Develop your own embedded systems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Analog IOs: ADC, DAC, PMW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Serial communication: UART, I2C, SPI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/>
              <a:t>Advanced serial </a:t>
            </a:r>
            <a:r>
              <a:rPr lang="en-GB" sz="1600" dirty="0" smtClean="0"/>
              <a:t>communication: USB, CAN, Bluetooth LE</a:t>
            </a:r>
            <a:endParaRPr lang="en-GB" sz="1600" dirty="0"/>
          </a:p>
          <a:p>
            <a:pPr lvl="1">
              <a:spcBef>
                <a:spcPts val="600"/>
              </a:spcBef>
            </a:pPr>
            <a:r>
              <a:rPr lang="en-GB" sz="1600" dirty="0" smtClean="0"/>
              <a:t>Network: Ethernet, TCP/IP, HTTP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Real-time operating system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Prototyping applications for Internet of Things</a:t>
            </a:r>
            <a:endParaRPr lang="en-GB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9256822" y="1865840"/>
            <a:ext cx="2268458" cy="4282507"/>
            <a:chOff x="8722296" y="1865840"/>
            <a:chExt cx="3061128" cy="4282507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9855" y="4053127"/>
              <a:ext cx="861798" cy="79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4603" y="1865840"/>
              <a:ext cx="1566870" cy="590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45656" y="2522163"/>
              <a:ext cx="827579" cy="603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22296" y="3119717"/>
              <a:ext cx="1494995" cy="620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5260" y="3110259"/>
              <a:ext cx="812029" cy="639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34943" y="3842403"/>
              <a:ext cx="814287" cy="606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8431" y="4759221"/>
              <a:ext cx="874464" cy="617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9444" y="5418564"/>
              <a:ext cx="1423980" cy="72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58429" y="382920"/>
            <a:ext cx="1713005" cy="12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81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23014" y="1440000"/>
            <a:ext cx="10912772" cy="4680000"/>
          </a:xfrm>
        </p:spPr>
        <p:txBody>
          <a:bodyPr/>
          <a:lstStyle/>
          <a:p>
            <a:r>
              <a:rPr lang="en-GB" dirty="0" smtClean="0"/>
              <a:t>Reference </a:t>
            </a:r>
          </a:p>
          <a:p>
            <a:pPr lvl="1"/>
            <a:r>
              <a:rPr lang="en-GB" dirty="0" smtClean="0"/>
              <a:t>mbed official website: </a:t>
            </a:r>
            <a:r>
              <a:rPr lang="en-GB" i="1" u="sng" dirty="0" smtClean="0"/>
              <a:t>mbed.org</a:t>
            </a:r>
          </a:p>
        </p:txBody>
      </p:sp>
    </p:spTree>
    <p:extLst>
      <p:ext uri="{BB962C8B-B14F-4D97-AF65-F5344CB8AC3E}">
        <p14:creationId xmlns:p14="http://schemas.microsoft.com/office/powerpoint/2010/main" val="42285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Embedded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57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Embedded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52893" y="1052623"/>
            <a:ext cx="6928717" cy="317647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/>
              <a:t>What is an Embedded System?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Application-specific computer </a:t>
            </a:r>
            <a:r>
              <a:rPr lang="en-GB" sz="1600" dirty="0" smtClean="0"/>
              <a:t>system</a:t>
            </a:r>
            <a:endParaRPr lang="en-GB" sz="1600" dirty="0"/>
          </a:p>
          <a:p>
            <a:pPr lvl="1">
              <a:spcBef>
                <a:spcPts val="800"/>
              </a:spcBef>
            </a:pPr>
            <a:r>
              <a:rPr lang="en-GB" sz="1600" dirty="0"/>
              <a:t>Built into a larger </a:t>
            </a:r>
            <a:r>
              <a:rPr lang="en-GB" sz="1600" dirty="0" smtClean="0"/>
              <a:t>system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Often with real-time computing constraints</a:t>
            </a:r>
            <a:endParaRPr lang="en-GB" sz="1600" dirty="0"/>
          </a:p>
          <a:p>
            <a:pPr>
              <a:spcBef>
                <a:spcPts val="800"/>
              </a:spcBef>
            </a:pPr>
            <a:r>
              <a:rPr lang="en-GB" sz="2000" dirty="0" smtClean="0"/>
              <a:t>Why add a computer to a larger system?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Better performance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functions and features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Lower cost e.g. through automation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dependability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36361" y="4500532"/>
            <a:ext cx="2945249" cy="1007893"/>
            <a:chOff x="3505200" y="3894036"/>
            <a:chExt cx="2209800" cy="1436589"/>
          </a:xfrm>
        </p:grpSpPr>
        <p:sp>
          <p:nvSpPr>
            <p:cNvPr id="4" name="Rectangle 3"/>
            <p:cNvSpPr/>
            <p:nvPr/>
          </p:nvSpPr>
          <p:spPr bwMode="auto">
            <a:xfrm>
              <a:off x="3505200" y="3894036"/>
              <a:ext cx="2209800" cy="14365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57600" y="3894036"/>
              <a:ext cx="1917700" cy="43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Embedded Computer</a:t>
              </a:r>
              <a:endParaRPr lang="en-GB" b="0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334417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Software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70300" y="4833834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Hardware</a:t>
              </a:r>
            </a:p>
          </p:txBody>
        </p:sp>
      </p:grpSp>
      <p:sp>
        <p:nvSpPr>
          <p:cNvPr id="6" name="Right Arrow 5"/>
          <p:cNvSpPr/>
          <p:nvPr/>
        </p:nvSpPr>
        <p:spPr bwMode="auto">
          <a:xfrm>
            <a:off x="3317637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7667804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2270" y="4752637"/>
            <a:ext cx="185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 from </a:t>
            </a:r>
          </a:p>
          <a:p>
            <a:r>
              <a:rPr lang="en-GB" b="0" dirty="0" smtClean="0"/>
              <a:t>Environment</a:t>
            </a:r>
            <a:endParaRPr lang="en-GB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8852674" y="4739937"/>
            <a:ext cx="2539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 to Environment </a:t>
            </a:r>
            <a:endParaRPr lang="en-GB" b="0" dirty="0"/>
          </a:p>
        </p:txBody>
      </p:sp>
      <p:sp>
        <p:nvSpPr>
          <p:cNvPr id="7" name="Up-Down Arrow 6"/>
          <p:cNvSpPr/>
          <p:nvPr/>
        </p:nvSpPr>
        <p:spPr bwMode="auto">
          <a:xfrm>
            <a:off x="4917212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6694518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0498" y="6217141"/>
            <a:ext cx="205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User Interface</a:t>
            </a:r>
            <a:endParaRPr lang="en-GB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6144398" y="6217141"/>
            <a:ext cx="255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Link to other Systems</a:t>
            </a:r>
            <a:endParaRPr lang="en-GB" b="0" dirty="0"/>
          </a:p>
        </p:txBody>
      </p:sp>
      <p:grpSp>
        <p:nvGrpSpPr>
          <p:cNvPr id="2" name="Group 1"/>
          <p:cNvGrpSpPr/>
          <p:nvPr/>
        </p:nvGrpSpPr>
        <p:grpSpPr>
          <a:xfrm>
            <a:off x="7610889" y="488117"/>
            <a:ext cx="3834335" cy="3421732"/>
            <a:chOff x="7468074" y="890431"/>
            <a:chExt cx="4870597" cy="3421732"/>
          </a:xfrm>
        </p:grpSpPr>
        <p:sp>
          <p:nvSpPr>
            <p:cNvPr id="13" name="Oval 12"/>
            <p:cNvSpPr/>
            <p:nvPr/>
          </p:nvSpPr>
          <p:spPr bwMode="auto">
            <a:xfrm>
              <a:off x="8134985" y="1338788"/>
              <a:ext cx="3426742" cy="2571061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6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8074" y="1676374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446" y="890431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2178" y="3099313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6301" y="1689132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839" y="3010413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" name="TextBox 64"/>
          <p:cNvSpPr txBox="1"/>
          <p:nvPr/>
        </p:nvSpPr>
        <p:spPr>
          <a:xfrm>
            <a:off x="8760432" y="1936337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0266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2243999" y="3229343"/>
            <a:ext cx="7150078" cy="294109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052623"/>
            <a:ext cx="10898372" cy="2195074"/>
          </a:xfrm>
        </p:spPr>
        <p:txBody>
          <a:bodyPr/>
          <a:lstStyle/>
          <a:p>
            <a:r>
              <a:rPr lang="en-GB" dirty="0" smtClean="0"/>
              <a:t>Microprocessor (CPU)</a:t>
            </a:r>
          </a:p>
          <a:p>
            <a:pPr lvl="1"/>
            <a:r>
              <a:rPr lang="en-GB" dirty="0" smtClean="0"/>
              <a:t>Defined typically as a single processor core that supports at least instruction fetching, decoding, and executing</a:t>
            </a:r>
          </a:p>
          <a:p>
            <a:pPr lvl="1"/>
            <a:r>
              <a:rPr lang="en-GB" dirty="0" smtClean="0"/>
              <a:t>Normally can be used for general purpose computing, but needs to be supported with memories and Input/Outputs(IOs)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941746" y="3339035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fetcher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41746" y="3970032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decoder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941746" y="4606656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Register banks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59658" y="5235597"/>
            <a:ext cx="2458461" cy="594820"/>
            <a:chOff x="2207173" y="5651113"/>
            <a:chExt cx="1844566" cy="594820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0" name="Group 9"/>
            <p:cNvGrpSpPr/>
            <p:nvPr/>
          </p:nvGrpSpPr>
          <p:grpSpPr>
            <a:xfrm>
              <a:off x="2207173" y="5651113"/>
              <a:ext cx="1844566" cy="594820"/>
              <a:chOff x="2466090" y="5653580"/>
              <a:chExt cx="1307553" cy="594820"/>
            </a:xfrm>
            <a:grpFill/>
          </p:grpSpPr>
          <p:sp>
            <p:nvSpPr>
              <p:cNvPr id="3" name="Flowchart: Manual Operation 2"/>
              <p:cNvSpPr/>
              <p:nvPr/>
            </p:nvSpPr>
            <p:spPr bwMode="auto">
              <a:xfrm>
                <a:off x="2466090" y="5653580"/>
                <a:ext cx="1307553" cy="594820"/>
              </a:xfrm>
              <a:prstGeom prst="flowChartManualOperation">
                <a:avLst/>
              </a:prstGeom>
              <a:grpFill/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2949652" y="5653907"/>
                <a:ext cx="359480" cy="297082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98313" y="5936427"/>
              <a:ext cx="7094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ALU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>
            <a:stCxn id="2" idx="2"/>
            <a:endCxn id="5" idx="0"/>
          </p:cNvCxnSpPr>
          <p:nvPr/>
        </p:nvCxnSpPr>
        <p:spPr bwMode="auto">
          <a:xfrm>
            <a:off x="4170977" y="3741055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4170977" y="4377679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55218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925427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Elbow Connector 18"/>
          <p:cNvCxnSpPr>
            <a:stCxn id="3" idx="2"/>
            <a:endCxn id="6" idx="3"/>
          </p:cNvCxnSpPr>
          <p:nvPr/>
        </p:nvCxnSpPr>
        <p:spPr bwMode="auto">
          <a:xfrm rot="5400000" flipH="1" flipV="1">
            <a:off x="4283173" y="4713382"/>
            <a:ext cx="1022750" cy="1211319"/>
          </a:xfrm>
          <a:prstGeom prst="bentConnector4">
            <a:avLst>
              <a:gd name="adj1" fmla="val -22352"/>
              <a:gd name="adj2" fmla="val 126632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5" idx="1"/>
            <a:endCxn id="3" idx="1"/>
          </p:cNvCxnSpPr>
          <p:nvPr/>
        </p:nvCxnSpPr>
        <p:spPr bwMode="auto">
          <a:xfrm rot="10800000" flipH="1" flipV="1">
            <a:off x="2941747" y="4171042"/>
            <a:ext cx="263758" cy="1361964"/>
          </a:xfrm>
          <a:prstGeom prst="bentConnector3">
            <a:avLst>
              <a:gd name="adj1" fmla="val -115515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6423814" y="3339034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Memory Interface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2" name="Straight Arrow Connector 31"/>
          <p:cNvCxnSpPr>
            <a:stCxn id="33" idx="1"/>
            <a:endCxn id="2" idx="3"/>
          </p:cNvCxnSpPr>
          <p:nvPr/>
        </p:nvCxnSpPr>
        <p:spPr bwMode="auto">
          <a:xfrm flipH="1">
            <a:off x="5400208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0062310" y="3276641"/>
            <a:ext cx="167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memory </a:t>
            </a:r>
          </a:p>
          <a:p>
            <a:r>
              <a:rPr lang="en-GB" dirty="0" smtClean="0"/>
              <a:t>blocks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8882275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690474" y="5674462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Microprocessor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967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9219" y="1222744"/>
            <a:ext cx="10728251" cy="2041157"/>
          </a:xfrm>
        </p:spPr>
        <p:txBody>
          <a:bodyPr/>
          <a:lstStyle/>
          <a:p>
            <a:r>
              <a:rPr lang="en-GB" dirty="0" smtClean="0"/>
              <a:t>Microcontroller (MCU)</a:t>
            </a:r>
          </a:p>
          <a:p>
            <a:pPr lvl="1"/>
            <a:r>
              <a:rPr lang="en-GB" dirty="0" smtClean="0"/>
              <a:t>Typically has a single processor core</a:t>
            </a:r>
          </a:p>
          <a:p>
            <a:pPr lvl="1"/>
            <a:r>
              <a:rPr lang="en-GB" dirty="0" smtClean="0"/>
              <a:t>Has memory blocks, Digital IOs, </a:t>
            </a:r>
            <a:r>
              <a:rPr lang="en-GB" dirty="0" err="1" smtClean="0"/>
              <a:t>Analog</a:t>
            </a:r>
            <a:r>
              <a:rPr lang="en-GB" dirty="0" smtClean="0"/>
              <a:t> IOs, and other basic peripherals</a:t>
            </a:r>
          </a:p>
          <a:p>
            <a:pPr lvl="1"/>
            <a:r>
              <a:rPr lang="en-GB" dirty="0" smtClean="0"/>
              <a:t>Typically used for basic control purpose, such as embedded applications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425931" y="3688310"/>
            <a:ext cx="9098112" cy="230609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2693462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 bwMode="auto">
          <a:xfrm>
            <a:off x="1747681" y="3898900"/>
            <a:ext cx="2185663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Microprocessor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44682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Analog IO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340916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Timer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524463" y="5035551"/>
            <a:ext cx="1352022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Other </a:t>
            </a:r>
          </a:p>
          <a:p>
            <a:pPr algn="ctr">
              <a:defRPr/>
            </a:pPr>
            <a:r>
              <a:rPr lang="en-GB" b="0" dirty="0" smtClean="0"/>
              <a:t>peripheral</a:t>
            </a:r>
            <a:endParaRPr lang="en-GB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815390" y="5032376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Digital IO</a:t>
            </a:r>
            <a:endParaRPr lang="en-GB" b="0" dirty="0"/>
          </a:p>
        </p:txBody>
      </p:sp>
      <p:sp>
        <p:nvSpPr>
          <p:cNvPr id="16" name="Down Arrow 15"/>
          <p:cNvSpPr/>
          <p:nvPr/>
        </p:nvSpPr>
        <p:spPr bwMode="auto">
          <a:xfrm>
            <a:off x="2287221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7" name="Down Arrow 16"/>
          <p:cNvSpPr/>
          <p:nvPr/>
        </p:nvSpPr>
        <p:spPr bwMode="auto">
          <a:xfrm>
            <a:off x="448937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8" name="Down Arrow 17"/>
          <p:cNvSpPr/>
          <p:nvPr/>
        </p:nvSpPr>
        <p:spPr bwMode="auto">
          <a:xfrm>
            <a:off x="681694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9" name="Down Arrow 18"/>
          <p:cNvSpPr/>
          <p:nvPr/>
        </p:nvSpPr>
        <p:spPr bwMode="auto">
          <a:xfrm>
            <a:off x="8973057" y="4654550"/>
            <a:ext cx="404126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5738156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Rectangle 24"/>
          <p:cNvSpPr/>
          <p:nvPr/>
        </p:nvSpPr>
        <p:spPr bwMode="auto">
          <a:xfrm>
            <a:off x="4792376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Program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8636603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Rectangle 26"/>
          <p:cNvSpPr/>
          <p:nvPr/>
        </p:nvSpPr>
        <p:spPr bwMode="auto">
          <a:xfrm>
            <a:off x="7690822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Data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815390" y="4606926"/>
            <a:ext cx="8061096" cy="187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System </a:t>
            </a:r>
            <a:r>
              <a:rPr lang="en-GB" b="0" dirty="0"/>
              <a:t>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41082" y="5637311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Microcontroller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065771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16689" y="906464"/>
            <a:ext cx="8381606" cy="2230437"/>
          </a:xfrm>
        </p:spPr>
        <p:txBody>
          <a:bodyPr/>
          <a:lstStyle/>
          <a:p>
            <a:r>
              <a:rPr lang="en-GB" dirty="0" smtClean="0"/>
              <a:t>Embedded System </a:t>
            </a:r>
          </a:p>
          <a:p>
            <a:pPr lvl="1"/>
            <a:r>
              <a:rPr lang="en-GB" dirty="0" smtClean="0"/>
              <a:t>Typically implemented using MCUs</a:t>
            </a:r>
          </a:p>
          <a:p>
            <a:pPr lvl="1"/>
            <a:r>
              <a:rPr lang="en-GB" dirty="0" smtClean="0"/>
              <a:t>Often integrated into a larger mechanical or electrical system</a:t>
            </a:r>
          </a:p>
          <a:p>
            <a:pPr lvl="1"/>
            <a:r>
              <a:rPr lang="en-GB" dirty="0" smtClean="0"/>
              <a:t>Usually has real-time constraints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389" y="4404908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  <p:grpSp>
        <p:nvGrpSpPr>
          <p:cNvPr id="3" name="Group 2"/>
          <p:cNvGrpSpPr/>
          <p:nvPr/>
        </p:nvGrpSpPr>
        <p:grpSpPr>
          <a:xfrm>
            <a:off x="2552778" y="3039669"/>
            <a:ext cx="6445517" cy="3126101"/>
            <a:chOff x="1369724" y="3115544"/>
            <a:chExt cx="8765289" cy="3126101"/>
          </a:xfrm>
        </p:grpSpPr>
        <p:sp>
          <p:nvSpPr>
            <p:cNvPr id="4" name="Oval 3"/>
            <p:cNvSpPr/>
            <p:nvPr/>
          </p:nvSpPr>
          <p:spPr bwMode="auto">
            <a:xfrm>
              <a:off x="4207986" y="3716626"/>
              <a:ext cx="3426742" cy="2122705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5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527" y="3957299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5447" y="3115544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179" y="5028795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186" y="3902797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840" y="4939895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8137" y="421204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ight Arrow 1"/>
            <p:cNvSpPr/>
            <p:nvPr/>
          </p:nvSpPr>
          <p:spPr bwMode="auto">
            <a:xfrm rot="10800000">
              <a:off x="8391020" y="439879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3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2358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ight Arrow 13"/>
            <p:cNvSpPr/>
            <p:nvPr/>
          </p:nvSpPr>
          <p:spPr bwMode="auto">
            <a:xfrm rot="10800000">
              <a:off x="7815241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5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745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ight Arrow 15"/>
            <p:cNvSpPr/>
            <p:nvPr/>
          </p:nvSpPr>
          <p:spPr bwMode="auto">
            <a:xfrm>
              <a:off x="2923419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7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9724" y="416401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ight Arrow 17"/>
            <p:cNvSpPr/>
            <p:nvPr/>
          </p:nvSpPr>
          <p:spPr bwMode="auto">
            <a:xfrm>
              <a:off x="2457398" y="435076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9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91" y="324619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ight Arrow 19"/>
            <p:cNvSpPr/>
            <p:nvPr/>
          </p:nvSpPr>
          <p:spPr bwMode="auto">
            <a:xfrm>
              <a:off x="4409565" y="343295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1234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Example Embedded System: Bike Computer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35665" y="906464"/>
            <a:ext cx="5801169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Speed and distance measurement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Power and Energy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Weight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Inputs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Wheel rotation indicator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Mode key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Output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Liquid Crystal Display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Use Low Performance Microcontroller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8-bit</a:t>
            </a:r>
            <a:r>
              <a:rPr lang="en-US" sz="1800" dirty="0"/>
              <a:t>, 10 MIPS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43" y="2500773"/>
            <a:ext cx="1816282" cy="19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7954521" y="13716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954521" y="45720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908" y="1403131"/>
            <a:ext cx="2369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Input: </a:t>
            </a:r>
          </a:p>
          <a:p>
            <a:r>
              <a:rPr lang="en-GB" b="0" dirty="0" smtClean="0"/>
              <a:t>Wheel rotation</a:t>
            </a:r>
          </a:p>
          <a:p>
            <a:r>
              <a:rPr lang="en-GB" b="0" dirty="0" smtClean="0"/>
              <a:t>Mode key</a:t>
            </a:r>
            <a:endParaRPr lang="en-GB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934908" y="4691399"/>
            <a:ext cx="236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Output:</a:t>
            </a:r>
          </a:p>
          <a:p>
            <a:r>
              <a:rPr lang="en-GB" b="0" dirty="0" smtClean="0"/>
              <a:t>Display speed and distance</a:t>
            </a:r>
          </a:p>
        </p:txBody>
      </p:sp>
    </p:spTree>
    <p:extLst>
      <p:ext uri="{BB962C8B-B14F-4D97-AF65-F5344CB8AC3E}">
        <p14:creationId xmlns:p14="http://schemas.microsoft.com/office/powerpoint/2010/main" val="36018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Gasoline </a:t>
            </a:r>
            <a:r>
              <a:rPr lang="en-GB" sz="3200" dirty="0"/>
              <a:t>Automobile Engine Control Unit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97443" y="906464"/>
            <a:ext cx="593939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Fuel injection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Air intake setting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Spark timing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Exhaust gas </a:t>
            </a:r>
            <a:r>
              <a:rPr lang="en-GB" sz="1800" dirty="0" smtClean="0"/>
              <a:t>circulation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Electronic </a:t>
            </a:r>
            <a:r>
              <a:rPr lang="en-GB" sz="1800" dirty="0" smtClean="0"/>
              <a:t>throttle </a:t>
            </a:r>
            <a:r>
              <a:rPr lang="en-GB" sz="1800" dirty="0"/>
              <a:t>control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Knock </a:t>
            </a:r>
            <a:r>
              <a:rPr lang="en-GB" sz="1800" dirty="0" smtClean="0"/>
              <a:t>control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Reliability in </a:t>
            </a:r>
            <a:r>
              <a:rPr lang="en-GB" sz="1800" dirty="0" smtClean="0"/>
              <a:t>harsh </a:t>
            </a:r>
            <a:r>
              <a:rPr lang="en-GB" sz="1800" dirty="0"/>
              <a:t>environment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Weight</a:t>
            </a: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921215" y="901930"/>
            <a:ext cx="5908810" cy="28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b="0" kern="0" dirty="0" smtClean="0"/>
              <a:t>Many Inputs and Outputs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Discrete sensors &amp; actuators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Network interface to rest of car</a:t>
            </a:r>
          </a:p>
          <a:p>
            <a:pPr lvl="1">
              <a:spcBef>
                <a:spcPts val="600"/>
              </a:spcBef>
            </a:pPr>
            <a:endParaRPr lang="en-GB" sz="1600" b="0" kern="0" dirty="0" smtClean="0"/>
          </a:p>
          <a:p>
            <a:pPr>
              <a:spcBef>
                <a:spcPts val="600"/>
              </a:spcBef>
            </a:pPr>
            <a:r>
              <a:rPr lang="en-GB" sz="2000" b="0" kern="0" dirty="0" smtClean="0"/>
              <a:t>Use High Performance Microcontroller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E.g. 32-bit, 3 MB flash memory, 150 - 300 MHz</a:t>
            </a:r>
            <a:endParaRPr lang="en-GB" sz="1800" b="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14" y="3767960"/>
            <a:ext cx="3585756" cy="21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52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386</TotalTime>
  <Words>1457</Words>
  <Application>Microsoft Office PowerPoint</Application>
  <PresentationFormat>Custom</PresentationFormat>
  <Paragraphs>310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ARM Interim Template Confidential</vt:lpstr>
      <vt:lpstr>Introduction to Embedded Systems</vt:lpstr>
      <vt:lpstr>Module Outline</vt:lpstr>
      <vt:lpstr>Introduction to Embedded  Systems</vt:lpstr>
      <vt:lpstr>Introduction to Embedded Systems</vt:lpstr>
      <vt:lpstr>CPUs vs. MCUs vs. Embedded Systems</vt:lpstr>
      <vt:lpstr>CPUs vs. MCUs vs. Embedded Systems</vt:lpstr>
      <vt:lpstr>CPUs vs. MCUs vs. Embedded Systems</vt:lpstr>
      <vt:lpstr>Example Embedded System: Bike Computer</vt:lpstr>
      <vt:lpstr>Gasoline Automobile Engine Control Unit</vt:lpstr>
      <vt:lpstr>Options for Building Embedded Systems</vt:lpstr>
      <vt:lpstr>Benefits of Embedded Systems</vt:lpstr>
      <vt:lpstr>Functions of Embedded Systems</vt:lpstr>
      <vt:lpstr>Attributes of Embedded Systems</vt:lpstr>
      <vt:lpstr>Attributes of Embedded Systems</vt:lpstr>
      <vt:lpstr>Constraints of Embedded Systems</vt:lpstr>
      <vt:lpstr>Impact of Constraints</vt:lpstr>
      <vt:lpstr>Introduction to Internet of Things  (IoT)</vt:lpstr>
      <vt:lpstr>Internet of Things</vt:lpstr>
      <vt:lpstr>Internet of Things</vt:lpstr>
      <vt:lpstr>Challenges of Internet of Things</vt:lpstr>
      <vt:lpstr>Building Embedded Systems</vt:lpstr>
      <vt:lpstr>Building Embedded Systems using MCUs</vt:lpstr>
      <vt:lpstr>What is mbed Platform</vt:lpstr>
      <vt:lpstr>Coming Next…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Domantas Cibas</cp:lastModifiedBy>
  <cp:revision>174</cp:revision>
  <dcterms:created xsi:type="dcterms:W3CDTF">2006-08-16T00:00:00Z</dcterms:created>
  <dcterms:modified xsi:type="dcterms:W3CDTF">2014-07-30T11:47:58Z</dcterms:modified>
</cp:coreProperties>
</file>